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7ade98cae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Вступление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Добрый день, уважаемые жюри, коллеги и участники хакатона! Меня зовут Артём, и сегодня я представляю проект нашей команды - "Метро в тандеме". Мы создали систему для автоматизации и оптимизации сопровождения маломобильных пассажиров в метро. Наша цель - сделать городской транспорт доступным и удобным для всех.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e7ade98cae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7ade98ca4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e7ade98ca4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e7ade98ca4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7ade98ca4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e7ade98ca4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e7ade98ca4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7ade98cae_1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e7ade98cae_1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2e7ade98cae_1_3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7ade98cae_1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e7ade98cae_1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2e7ade98cae_1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7ade98cae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e7ade98cae_1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2e7ade98cae_1_4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7ade98ca4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e7ade98ca4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2e7ade98ca4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7ade98cae_1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e7ade98cae_1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Спасибо за внимание, надеюсь наше решение так или иначе, поможет решить задачу </a:t>
            </a:r>
            <a:r>
              <a:rPr lang="ru"/>
              <a:t>автоматического </a:t>
            </a:r>
            <a:r>
              <a:rPr lang="ru"/>
              <a:t>распределения заявок!</a:t>
            </a:r>
            <a:endParaRPr/>
          </a:p>
        </p:txBody>
      </p:sp>
      <p:sp>
        <p:nvSpPr>
          <p:cNvPr id="478" name="Google Shape;478;g2e7ade98cae_1_4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7ade98cae_1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e7ade98cae_1_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">
                <a:solidFill>
                  <a:schemeClr val="dk1"/>
                </a:solidFill>
              </a:rPr>
              <a:t>Команда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Разработку решения я взял на себя, а Егор направлял меня и предлагал отличные идеи.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Мы вместе учимся на третьем курсе МГППУ как программисты-математики.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Егору и многим нашим сокурсникам близка проблема передвижения по метро, именно поэтому из всего списка задач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мы выбрали именно эту.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2e7ade98cae_1_2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7ade98cae_1_2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Прототип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Создавая решение, мы взяли объявленные требования и богатый опыт коммерческой разработки.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Наш бэкенд написан под виртуальную машину Java, такой выбор зарекомендовал себя как эффективное и безопасное решение.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Использовали базу данных PostgreSQL как рекомендованную в требованиях. Развернули мы наше решение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на московских серверах Selectel.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Перечислю наши плюсы в контексте компонентов: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Обычно для бэкенда на хакатонах используют Python, на нем писать быстрее и удобнее, однако мы сделали наше решение под Java, оно по определению быстрее Python бэкенда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Был разработан модуль для миграции данных из предоставленного источника в наш формат данных, что сильно ускорит запуск в промышленной среде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g2e7ade98cae_1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7ade98cae_1_3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">
                <a:solidFill>
                  <a:schemeClr val="dk1"/>
                </a:solidFill>
              </a:rPr>
              <a:t>Разработка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Мы прошли все этапы классической разработки и поэтому получили в рамках нашего решения, запущенный сервис на домене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метровтандеме.рф, готовую документацию, метрики эффективности.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g2e7ade98cae_1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7ade98cae_1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Отлично, меньше слов, больше дела, хочу представить вам внешний вид нашего сервиса</a:t>
            </a:r>
            <a:endParaRPr/>
          </a:p>
        </p:txBody>
      </p:sp>
      <p:sp>
        <p:nvSpPr>
          <p:cNvPr id="387" name="Google Shape;387;g2e7ade98cae_1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7ade98cae_1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e7ade98cae_1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2e7ade98cae_1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7ade98ca4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e7ade98ca4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e7ade98ca4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7ade98ca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e7ade98ca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e7ade98ca4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7ade98ca4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e7ade98ca4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2e7ade98ca4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04742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2260926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3893394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5524983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5" type="body"/>
          </p:nvPr>
        </p:nvSpPr>
        <p:spPr>
          <a:xfrm>
            <a:off x="7156572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1" type="body"/>
          </p:nvPr>
        </p:nvSpPr>
        <p:spPr>
          <a:xfrm>
            <a:off x="387770" y="2857631"/>
            <a:ext cx="2448085" cy="1781336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6"/>
          <p:cNvSpPr/>
          <p:nvPr>
            <p:ph idx="2" type="body"/>
          </p:nvPr>
        </p:nvSpPr>
        <p:spPr>
          <a:xfrm>
            <a:off x="3348407" y="2857631"/>
            <a:ext cx="2448085" cy="1781336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6"/>
          <p:cNvSpPr/>
          <p:nvPr>
            <p:ph idx="3" type="body"/>
          </p:nvPr>
        </p:nvSpPr>
        <p:spPr>
          <a:xfrm>
            <a:off x="6289111" y="2857631"/>
            <a:ext cx="2448085" cy="1781336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6"/>
          <p:cNvSpPr/>
          <p:nvPr>
            <p:ph idx="4" type="body"/>
          </p:nvPr>
        </p:nvSpPr>
        <p:spPr>
          <a:xfrm>
            <a:off x="387770" y="2439252"/>
            <a:ext cx="2448085" cy="293837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6"/>
          <p:cNvSpPr/>
          <p:nvPr>
            <p:ph idx="5" type="body"/>
          </p:nvPr>
        </p:nvSpPr>
        <p:spPr>
          <a:xfrm>
            <a:off x="3348407" y="2439252"/>
            <a:ext cx="2448085" cy="293837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6"/>
          <p:cNvSpPr/>
          <p:nvPr>
            <p:ph idx="6" type="body"/>
          </p:nvPr>
        </p:nvSpPr>
        <p:spPr>
          <a:xfrm>
            <a:off x="6289111" y="2439252"/>
            <a:ext cx="2448085" cy="293837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" name="Google Shape;89;p17"/>
          <p:cNvSpPr/>
          <p:nvPr>
            <p:ph idx="1" type="body"/>
          </p:nvPr>
        </p:nvSpPr>
        <p:spPr>
          <a:xfrm>
            <a:off x="259556" y="768703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259556" y="1035704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3" type="body"/>
          </p:nvPr>
        </p:nvSpPr>
        <p:spPr>
          <a:xfrm>
            <a:off x="3624720" y="768703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4" type="body"/>
          </p:nvPr>
        </p:nvSpPr>
        <p:spPr>
          <a:xfrm>
            <a:off x="3624720" y="1035704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5" type="body"/>
          </p:nvPr>
        </p:nvSpPr>
        <p:spPr>
          <a:xfrm>
            <a:off x="6998147" y="768703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6" type="body"/>
          </p:nvPr>
        </p:nvSpPr>
        <p:spPr>
          <a:xfrm>
            <a:off x="6998147" y="1035704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7"/>
          <p:cNvSpPr/>
          <p:nvPr>
            <p:ph idx="7" type="body"/>
          </p:nvPr>
        </p:nvSpPr>
        <p:spPr>
          <a:xfrm>
            <a:off x="1945138" y="3268614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8" type="body"/>
          </p:nvPr>
        </p:nvSpPr>
        <p:spPr>
          <a:xfrm>
            <a:off x="1945138" y="3535616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7"/>
          <p:cNvSpPr/>
          <p:nvPr>
            <p:ph idx="9" type="body"/>
          </p:nvPr>
        </p:nvSpPr>
        <p:spPr>
          <a:xfrm>
            <a:off x="5310302" y="3268614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3" type="body"/>
          </p:nvPr>
        </p:nvSpPr>
        <p:spPr>
          <a:xfrm>
            <a:off x="5310302" y="3535616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>
            <p:ph idx="2" type="pic"/>
          </p:nvPr>
        </p:nvSpPr>
        <p:spPr>
          <a:xfrm>
            <a:off x="751095" y="778668"/>
            <a:ext cx="1294661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4" name="Google Shape;104;p18"/>
          <p:cNvSpPr/>
          <p:nvPr>
            <p:ph idx="3" type="pic"/>
          </p:nvPr>
        </p:nvSpPr>
        <p:spPr>
          <a:xfrm>
            <a:off x="2873323" y="778668"/>
            <a:ext cx="1294661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5" name="Google Shape;105;p18"/>
          <p:cNvSpPr/>
          <p:nvPr>
            <p:ph idx="4" type="pic"/>
          </p:nvPr>
        </p:nvSpPr>
        <p:spPr>
          <a:xfrm>
            <a:off x="4995550" y="778668"/>
            <a:ext cx="1294661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6" name="Google Shape;106;p18"/>
          <p:cNvSpPr/>
          <p:nvPr>
            <p:ph idx="5" type="pic"/>
          </p:nvPr>
        </p:nvSpPr>
        <p:spPr>
          <a:xfrm>
            <a:off x="7117776" y="778668"/>
            <a:ext cx="1294660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59557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6" type="body"/>
          </p:nvPr>
        </p:nvSpPr>
        <p:spPr>
          <a:xfrm>
            <a:off x="2452172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7" type="body"/>
          </p:nvPr>
        </p:nvSpPr>
        <p:spPr>
          <a:xfrm>
            <a:off x="4644786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8" type="body"/>
          </p:nvPr>
        </p:nvSpPr>
        <p:spPr>
          <a:xfrm>
            <a:off x="6837401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type="ctrTitle"/>
          </p:nvPr>
        </p:nvSpPr>
        <p:spPr>
          <a:xfrm>
            <a:off x="601980" y="2941897"/>
            <a:ext cx="3970019" cy="1240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Montserrat"/>
              <a:buNone/>
              <a:defRPr sz="21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5094000" y="296466"/>
            <a:ext cx="4050000" cy="405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0" y="3242580"/>
            <a:ext cx="6697981" cy="620258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Montserrat"/>
              <a:buNone/>
              <a:defRPr sz="21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/>
          <p:nvPr>
            <p:ph idx="3" type="pic"/>
          </p:nvPr>
        </p:nvSpPr>
        <p:spPr>
          <a:xfrm>
            <a:off x="601980" y="2183985"/>
            <a:ext cx="2540080" cy="811942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0" y="3862388"/>
            <a:ext cx="6697981" cy="56788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1405156" y="917035"/>
            <a:ext cx="290014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1405158" y="1342743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body"/>
          </p:nvPr>
        </p:nvSpPr>
        <p:spPr>
          <a:xfrm>
            <a:off x="1390639" y="2120023"/>
            <a:ext cx="290014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4" type="body"/>
          </p:nvPr>
        </p:nvSpPr>
        <p:spPr>
          <a:xfrm>
            <a:off x="1390639" y="2530827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5" type="body"/>
          </p:nvPr>
        </p:nvSpPr>
        <p:spPr>
          <a:xfrm>
            <a:off x="1390639" y="3308107"/>
            <a:ext cx="290014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6" type="body"/>
          </p:nvPr>
        </p:nvSpPr>
        <p:spPr>
          <a:xfrm>
            <a:off x="1390639" y="3718911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7" type="body"/>
          </p:nvPr>
        </p:nvSpPr>
        <p:spPr>
          <a:xfrm>
            <a:off x="5659986" y="917035"/>
            <a:ext cx="290014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8" type="body"/>
          </p:nvPr>
        </p:nvSpPr>
        <p:spPr>
          <a:xfrm>
            <a:off x="5659988" y="1342743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9" type="body"/>
          </p:nvPr>
        </p:nvSpPr>
        <p:spPr>
          <a:xfrm>
            <a:off x="5645469" y="2120023"/>
            <a:ext cx="290014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3" type="body"/>
          </p:nvPr>
        </p:nvSpPr>
        <p:spPr>
          <a:xfrm>
            <a:off x="5645469" y="2530827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4" type="body"/>
          </p:nvPr>
        </p:nvSpPr>
        <p:spPr>
          <a:xfrm>
            <a:off x="5645469" y="3308107"/>
            <a:ext cx="290014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5" type="body"/>
          </p:nvPr>
        </p:nvSpPr>
        <p:spPr>
          <a:xfrm>
            <a:off x="5645469" y="3718911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6" type="body"/>
          </p:nvPr>
        </p:nvSpPr>
        <p:spPr>
          <a:xfrm>
            <a:off x="583870" y="890991"/>
            <a:ext cx="57825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7" type="body"/>
          </p:nvPr>
        </p:nvSpPr>
        <p:spPr>
          <a:xfrm>
            <a:off x="569353" y="2093979"/>
            <a:ext cx="57825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8" type="body"/>
          </p:nvPr>
        </p:nvSpPr>
        <p:spPr>
          <a:xfrm>
            <a:off x="569353" y="3282063"/>
            <a:ext cx="57825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9" type="body"/>
          </p:nvPr>
        </p:nvSpPr>
        <p:spPr>
          <a:xfrm>
            <a:off x="4838700" y="890991"/>
            <a:ext cx="57825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20" type="body"/>
          </p:nvPr>
        </p:nvSpPr>
        <p:spPr>
          <a:xfrm>
            <a:off x="4824183" y="2093979"/>
            <a:ext cx="57825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21" type="body"/>
          </p:nvPr>
        </p:nvSpPr>
        <p:spPr>
          <a:xfrm>
            <a:off x="4824183" y="3282063"/>
            <a:ext cx="57825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2"/>
          <p:cNvSpPr/>
          <p:nvPr>
            <p:ph idx="2" type="pic"/>
          </p:nvPr>
        </p:nvSpPr>
        <p:spPr>
          <a:xfrm>
            <a:off x="5580110" y="762001"/>
            <a:ext cx="3304333" cy="2308859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2"/>
          <p:cNvSpPr/>
          <p:nvPr>
            <p:ph idx="3" type="pic"/>
          </p:nvPr>
        </p:nvSpPr>
        <p:spPr>
          <a:xfrm>
            <a:off x="5580112" y="3291831"/>
            <a:ext cx="3304331" cy="1358751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2"/>
          <p:cNvSpPr/>
          <p:nvPr>
            <p:ph idx="4" type="pic"/>
          </p:nvPr>
        </p:nvSpPr>
        <p:spPr>
          <a:xfrm>
            <a:off x="259556" y="2417961"/>
            <a:ext cx="5104607" cy="223262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259556" y="762001"/>
            <a:ext cx="5104607" cy="15224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2"/>
          <p:cNvSpPr/>
          <p:nvPr/>
        </p:nvSpPr>
        <p:spPr>
          <a:xfrm>
            <a:off x="259556" y="762001"/>
            <a:ext cx="5104607" cy="152241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1495727" y="2230307"/>
            <a:ext cx="1643108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4997193" y="1191096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3" type="body"/>
          </p:nvPr>
        </p:nvSpPr>
        <p:spPr>
          <a:xfrm>
            <a:off x="4997193" y="1833854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4" type="body"/>
          </p:nvPr>
        </p:nvSpPr>
        <p:spPr>
          <a:xfrm>
            <a:off x="4997193" y="2476610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5" type="body"/>
          </p:nvPr>
        </p:nvSpPr>
        <p:spPr>
          <a:xfrm>
            <a:off x="4997193" y="3119367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6" type="body"/>
          </p:nvPr>
        </p:nvSpPr>
        <p:spPr>
          <a:xfrm>
            <a:off x="4997193" y="3762124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>
            <p:ph idx="1" type="body"/>
          </p:nvPr>
        </p:nvSpPr>
        <p:spPr>
          <a:xfrm>
            <a:off x="5012308" y="770150"/>
            <a:ext cx="3592735" cy="12115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012308" y="1220199"/>
            <a:ext cx="3592735" cy="761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4"/>
          <p:cNvSpPr/>
          <p:nvPr>
            <p:ph idx="3" type="body"/>
          </p:nvPr>
        </p:nvSpPr>
        <p:spPr>
          <a:xfrm>
            <a:off x="5012308" y="2105687"/>
            <a:ext cx="3592735" cy="12115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4" type="body"/>
          </p:nvPr>
        </p:nvSpPr>
        <p:spPr>
          <a:xfrm>
            <a:off x="5012308" y="2555735"/>
            <a:ext cx="3592735" cy="761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24"/>
          <p:cNvSpPr/>
          <p:nvPr>
            <p:ph idx="5" type="body"/>
          </p:nvPr>
        </p:nvSpPr>
        <p:spPr>
          <a:xfrm>
            <a:off x="5012308" y="3438022"/>
            <a:ext cx="3592735" cy="12115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6" type="body"/>
          </p:nvPr>
        </p:nvSpPr>
        <p:spPr>
          <a:xfrm>
            <a:off x="5012308" y="3888071"/>
            <a:ext cx="3592735" cy="761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5"/>
          <p:cNvSpPr/>
          <p:nvPr>
            <p:ph idx="1" type="body"/>
          </p:nvPr>
        </p:nvSpPr>
        <p:spPr>
          <a:xfrm>
            <a:off x="5012308" y="762000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2" type="body"/>
          </p:nvPr>
        </p:nvSpPr>
        <p:spPr>
          <a:xfrm>
            <a:off x="5012308" y="1046653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25"/>
          <p:cNvSpPr/>
          <p:nvPr>
            <p:ph idx="3" type="body"/>
          </p:nvPr>
        </p:nvSpPr>
        <p:spPr>
          <a:xfrm>
            <a:off x="5012308" y="1713421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37BED"/>
              </a:buClr>
              <a:buSzPts val="1400"/>
              <a:buChar char="•"/>
              <a:defRPr b="1" sz="1400">
                <a:solidFill>
                  <a:srgbClr val="B37B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4" type="body"/>
          </p:nvPr>
        </p:nvSpPr>
        <p:spPr>
          <a:xfrm>
            <a:off x="5012308" y="199807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5"/>
          <p:cNvSpPr/>
          <p:nvPr>
            <p:ph idx="5" type="body"/>
          </p:nvPr>
        </p:nvSpPr>
        <p:spPr>
          <a:xfrm>
            <a:off x="5012308" y="2664842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b="1" sz="1400">
                <a:solidFill>
                  <a:schemeClr val="accent4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6" type="body"/>
          </p:nvPr>
        </p:nvSpPr>
        <p:spPr>
          <a:xfrm>
            <a:off x="5012308" y="294949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5"/>
          <p:cNvSpPr/>
          <p:nvPr>
            <p:ph idx="7" type="body"/>
          </p:nvPr>
        </p:nvSpPr>
        <p:spPr>
          <a:xfrm>
            <a:off x="5012308" y="3616263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8" type="body"/>
          </p:nvPr>
        </p:nvSpPr>
        <p:spPr>
          <a:xfrm>
            <a:off x="5012308" y="3900916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6"/>
          <p:cNvSpPr/>
          <p:nvPr>
            <p:ph idx="1" type="body"/>
          </p:nvPr>
        </p:nvSpPr>
        <p:spPr>
          <a:xfrm>
            <a:off x="5012308" y="762000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2" type="body"/>
          </p:nvPr>
        </p:nvSpPr>
        <p:spPr>
          <a:xfrm>
            <a:off x="5012308" y="1046653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26"/>
          <p:cNvSpPr/>
          <p:nvPr>
            <p:ph idx="3" type="body"/>
          </p:nvPr>
        </p:nvSpPr>
        <p:spPr>
          <a:xfrm>
            <a:off x="5012308" y="1713421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37BED"/>
              </a:buClr>
              <a:buSzPts val="1400"/>
              <a:buChar char="•"/>
              <a:defRPr b="1" sz="1400">
                <a:solidFill>
                  <a:srgbClr val="B37B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4" type="body"/>
          </p:nvPr>
        </p:nvSpPr>
        <p:spPr>
          <a:xfrm>
            <a:off x="5012308" y="199807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6"/>
          <p:cNvSpPr/>
          <p:nvPr>
            <p:ph idx="5" type="body"/>
          </p:nvPr>
        </p:nvSpPr>
        <p:spPr>
          <a:xfrm>
            <a:off x="5012308" y="2664842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b="1" sz="1400">
                <a:solidFill>
                  <a:schemeClr val="accent4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6" type="body"/>
          </p:nvPr>
        </p:nvSpPr>
        <p:spPr>
          <a:xfrm>
            <a:off x="5012308" y="294949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26"/>
          <p:cNvSpPr/>
          <p:nvPr>
            <p:ph idx="7" type="body"/>
          </p:nvPr>
        </p:nvSpPr>
        <p:spPr>
          <a:xfrm>
            <a:off x="5012308" y="3616263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26"/>
          <p:cNvSpPr txBox="1"/>
          <p:nvPr>
            <p:ph idx="8" type="body"/>
          </p:nvPr>
        </p:nvSpPr>
        <p:spPr>
          <a:xfrm>
            <a:off x="5012308" y="3900916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>
            <p:ph idx="2" type="pic"/>
          </p:nvPr>
        </p:nvSpPr>
        <p:spPr>
          <a:xfrm>
            <a:off x="3122205" y="948359"/>
            <a:ext cx="2899591" cy="1827283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7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p27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59556" y="3492062"/>
            <a:ext cx="2720126" cy="11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3" type="body"/>
          </p:nvPr>
        </p:nvSpPr>
        <p:spPr>
          <a:xfrm>
            <a:off x="3180377" y="3492062"/>
            <a:ext cx="2720126" cy="11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4" type="body"/>
          </p:nvPr>
        </p:nvSpPr>
        <p:spPr>
          <a:xfrm>
            <a:off x="6172652" y="3492062"/>
            <a:ext cx="2720126" cy="11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 flipH="1" rot="10800000">
            <a:off x="0" y="3243311"/>
            <a:ext cx="3998217" cy="508878"/>
          </a:xfrm>
          <a:prstGeom prst="rect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8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907982" y="3243338"/>
            <a:ext cx="3091265" cy="12091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2" type="body"/>
          </p:nvPr>
        </p:nvSpPr>
        <p:spPr>
          <a:xfrm>
            <a:off x="5143463" y="3243338"/>
            <a:ext cx="3091265" cy="12091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8"/>
          <p:cNvSpPr/>
          <p:nvPr>
            <p:ph idx="3" type="pic"/>
          </p:nvPr>
        </p:nvSpPr>
        <p:spPr>
          <a:xfrm>
            <a:off x="907982" y="1183499"/>
            <a:ext cx="3091266" cy="1712981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8"/>
          <p:cNvSpPr/>
          <p:nvPr>
            <p:ph idx="4" type="pic"/>
          </p:nvPr>
        </p:nvSpPr>
        <p:spPr>
          <a:xfrm>
            <a:off x="5141655" y="1183499"/>
            <a:ext cx="3091266" cy="1712981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8"/>
          <p:cNvSpPr/>
          <p:nvPr/>
        </p:nvSpPr>
        <p:spPr>
          <a:xfrm flipH="1" rot="10800000">
            <a:off x="5146622" y="3243311"/>
            <a:ext cx="3998217" cy="508878"/>
          </a:xfrm>
          <a:prstGeom prst="rect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>
            <p:ph idx="2" type="pic"/>
          </p:nvPr>
        </p:nvSpPr>
        <p:spPr>
          <a:xfrm>
            <a:off x="3757404" y="926936"/>
            <a:ext cx="1629191" cy="3452023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247" name="Google Shape;247;p29"/>
          <p:cNvSpPr/>
          <p:nvPr>
            <p:ph idx="1" type="body"/>
          </p:nvPr>
        </p:nvSpPr>
        <p:spPr>
          <a:xfrm>
            <a:off x="267262" y="1230962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29"/>
          <p:cNvSpPr txBox="1"/>
          <p:nvPr>
            <p:ph idx="3" type="body"/>
          </p:nvPr>
        </p:nvSpPr>
        <p:spPr>
          <a:xfrm>
            <a:off x="267262" y="1515615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29"/>
          <p:cNvSpPr/>
          <p:nvPr>
            <p:ph idx="4" type="body"/>
          </p:nvPr>
        </p:nvSpPr>
        <p:spPr>
          <a:xfrm>
            <a:off x="6030016" y="1230962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5D2F9"/>
              </a:buClr>
              <a:buSzPts val="1400"/>
              <a:buChar char="•"/>
              <a:defRPr b="1" sz="1400">
                <a:solidFill>
                  <a:srgbClr val="E5D2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29"/>
          <p:cNvSpPr txBox="1"/>
          <p:nvPr>
            <p:ph idx="5" type="body"/>
          </p:nvPr>
        </p:nvSpPr>
        <p:spPr>
          <a:xfrm>
            <a:off x="6030016" y="1515615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29"/>
          <p:cNvSpPr/>
          <p:nvPr>
            <p:ph idx="6" type="body"/>
          </p:nvPr>
        </p:nvSpPr>
        <p:spPr>
          <a:xfrm>
            <a:off x="267262" y="2898449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b="1" sz="1400">
                <a:solidFill>
                  <a:schemeClr val="accent4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7" type="body"/>
          </p:nvPr>
        </p:nvSpPr>
        <p:spPr>
          <a:xfrm>
            <a:off x="267262" y="3183101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29"/>
          <p:cNvSpPr/>
          <p:nvPr>
            <p:ph idx="8" type="body"/>
          </p:nvPr>
        </p:nvSpPr>
        <p:spPr>
          <a:xfrm>
            <a:off x="6030016" y="2898449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29"/>
          <p:cNvSpPr txBox="1"/>
          <p:nvPr>
            <p:ph idx="9" type="body"/>
          </p:nvPr>
        </p:nvSpPr>
        <p:spPr>
          <a:xfrm>
            <a:off x="6030016" y="3183101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55" name="Google Shape;255;p29"/>
          <p:cNvCxnSpPr/>
          <p:nvPr/>
        </p:nvCxnSpPr>
        <p:spPr>
          <a:xfrm>
            <a:off x="3183521" y="1402810"/>
            <a:ext cx="515024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3183521" y="3070973"/>
            <a:ext cx="515024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5437937" y="1402810"/>
            <a:ext cx="515024" cy="0"/>
          </a:xfrm>
          <a:prstGeom prst="straightConnector1">
            <a:avLst/>
          </a:prstGeom>
          <a:noFill/>
          <a:ln cap="flat" cmpd="sng" w="25400">
            <a:solidFill>
              <a:srgbClr val="E5D2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5437937" y="3070973"/>
            <a:ext cx="515024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9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236544" y="762133"/>
            <a:ext cx="8670922" cy="38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>
                <a:solidFill>
                  <a:srgbClr val="F2F2F2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000"/>
              <a:buChar char="•"/>
              <a:defRPr>
                <a:solidFill>
                  <a:srgbClr val="F2F2F2"/>
                </a:solidFill>
              </a:defRPr>
            </a:lvl2pPr>
            <a:lvl3pPr indent="-27305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Char char="•"/>
              <a:defRPr>
                <a:solidFill>
                  <a:srgbClr val="F2F2F2"/>
                </a:solidFill>
              </a:defRPr>
            </a:lvl3pPr>
            <a:lvl4pPr indent="-2730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Char char="•"/>
              <a:defRPr>
                <a:solidFill>
                  <a:srgbClr val="F2F2F2"/>
                </a:solidFill>
              </a:defRPr>
            </a:lvl4pPr>
            <a:lvl5pPr indent="-2730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Char char="•"/>
              <a:defRPr>
                <a:solidFill>
                  <a:srgbClr val="F2F2F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0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0" name="Google Shape;270;p30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236540" y="762001"/>
            <a:ext cx="4278313" cy="3888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2" type="body"/>
          </p:nvPr>
        </p:nvSpPr>
        <p:spPr>
          <a:xfrm>
            <a:off x="4629155" y="762001"/>
            <a:ext cx="4252855" cy="3888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1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9" name="Google Shape;279;p31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236540" y="761570"/>
            <a:ext cx="4261645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62001" y="1198961"/>
            <a:ext cx="4236188" cy="34516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3" type="body"/>
          </p:nvPr>
        </p:nvSpPr>
        <p:spPr>
          <a:xfrm>
            <a:off x="4629154" y="761570"/>
            <a:ext cx="42636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86" name="Google Shape;286;p32"/>
          <p:cNvSpPr txBox="1"/>
          <p:nvPr>
            <p:ph idx="4" type="body"/>
          </p:nvPr>
        </p:nvSpPr>
        <p:spPr>
          <a:xfrm>
            <a:off x="4629152" y="1198961"/>
            <a:ext cx="4252855" cy="34516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251224" y="761999"/>
            <a:ext cx="3327797" cy="9100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3887396" y="761999"/>
            <a:ext cx="5005385" cy="3787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300"/>
              <a:buChar char="•"/>
              <a:defRPr sz="1300"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28575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Char char="•"/>
              <a:defRPr sz="900"/>
            </a:lvl5pPr>
            <a:lvl6pPr indent="-2857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02" name="Google Shape;302;p34"/>
          <p:cNvSpPr txBox="1"/>
          <p:nvPr>
            <p:ph idx="2" type="body"/>
          </p:nvPr>
        </p:nvSpPr>
        <p:spPr>
          <a:xfrm>
            <a:off x="251224" y="1821179"/>
            <a:ext cx="3327797" cy="27279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03" name="Google Shape;303;p34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34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34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15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  <a:defRPr b="1" i="0" sz="15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36544" y="762133"/>
            <a:ext cx="8670922" cy="38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305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30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17">
          <p15:clr>
            <a:srgbClr val="F26B43"/>
          </p15:clr>
        </p15:guide>
        <p15:guide id="2" orient="horz" pos="361">
          <p15:clr>
            <a:srgbClr val="F26B43"/>
          </p15:clr>
        </p15:guide>
        <p15:guide id="3" pos="163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3031">
          <p15:clr>
            <a:srgbClr val="F26B43"/>
          </p15:clr>
        </p15:guide>
        <p15:guide id="7" orient="horz" pos="2929">
          <p15:clr>
            <a:srgbClr val="F26B43"/>
          </p15:clr>
        </p15:guide>
        <p15:guide id="8" orient="horz" pos="480">
          <p15:clr>
            <a:srgbClr val="F26B43"/>
          </p15:clr>
        </p15:guide>
        <p15:guide id="9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1.jpg"/><Relationship Id="rId5" Type="http://schemas.openxmlformats.org/officeDocument/2006/relationships/image" Target="../media/image11.jpg"/><Relationship Id="rId6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1101750" y="1419600"/>
            <a:ext cx="69405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Сервис мониторинга и адаптивного распределения заявок на обслуживание от маломобильных пассажиров</a:t>
            </a:r>
            <a:endParaRPr b="0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1800"/>
              <a:buFont typeface="Montserrat"/>
              <a:buNone/>
            </a:pPr>
            <a:r>
              <a:rPr b="1" lang="ru" sz="28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КОМАНДА: В ТАНДЕМЕ</a:t>
            </a:r>
            <a:endParaRPr b="1" sz="2800">
              <a:solidFill>
                <a:srgbClr val="EF25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 sz="2400" u="sng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метровтандеме.рф</a:t>
            </a:r>
            <a:endParaRPr sz="28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75" y="196106"/>
            <a:ext cx="3275588" cy="857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6"/>
          <p:cNvGrpSpPr/>
          <p:nvPr/>
        </p:nvGrpSpPr>
        <p:grpSpPr>
          <a:xfrm>
            <a:off x="4445544" y="294086"/>
            <a:ext cx="4447266" cy="661330"/>
            <a:chOff x="3246547" y="4500903"/>
            <a:chExt cx="2455832" cy="365194"/>
          </a:xfrm>
        </p:grpSpPr>
        <p:pic>
          <p:nvPicPr>
            <p:cNvPr id="319" name="Google Shape;319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6547" y="4506409"/>
              <a:ext cx="1298691" cy="354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5489" y="4500903"/>
              <a:ext cx="1046890" cy="365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36"/>
          <p:cNvSpPr txBox="1"/>
          <p:nvPr/>
        </p:nvSpPr>
        <p:spPr>
          <a:xfrm>
            <a:off x="3010913" y="4431206"/>
            <a:ext cx="2581650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г. Москва, 2024</a:t>
            </a:r>
            <a:endParaRPr b="0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0" name="Google Shape;430;p45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4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8" name="Google Shape;438;p46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3997" cy="484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6" name="Google Shape;446;p47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5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4" name="Google Shape;454;p48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5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70" l="0" r="0" t="1161"/>
          <a:stretch/>
        </p:blipFill>
        <p:spPr>
          <a:xfrm>
            <a:off x="495559" y="923363"/>
            <a:ext cx="1786275" cy="378472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2" name="Google Shape;462;p4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170" l="0" r="0" t="1161"/>
          <a:stretch/>
        </p:blipFill>
        <p:spPr>
          <a:xfrm>
            <a:off x="2617707" y="923363"/>
            <a:ext cx="1786275" cy="37849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3" name="Google Shape;463;p4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170" l="0" r="0" t="1161"/>
          <a:stretch/>
        </p:blipFill>
        <p:spPr>
          <a:xfrm>
            <a:off x="4739923" y="923363"/>
            <a:ext cx="1786275" cy="37849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4" name="Google Shape;464;p49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170" l="0" r="0" t="1161"/>
          <a:stretch/>
        </p:blipFill>
        <p:spPr>
          <a:xfrm>
            <a:off x="6862165" y="923363"/>
            <a:ext cx="1786275" cy="37849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65" name="Google Shape;465;p49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6" name="Google Shape;466;p49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3" name="Google Shape;473;p50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sp>
        <p:nvSpPr>
          <p:cNvPr id="474" name="Google Shape;474;p50"/>
          <p:cNvSpPr txBox="1"/>
          <p:nvPr/>
        </p:nvSpPr>
        <p:spPr>
          <a:xfrm>
            <a:off x="562275" y="1150256"/>
            <a:ext cx="80196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Быстрый алгоритм распределения заявок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Обновление в режиме реального времени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совместного управления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Ролевая модель с валидацией на бэкенде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Безопасность, HTTPs, Spring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Готовность к промышленной среде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Понятный горизонтальный интерфейс 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1" name="Google Shape;481;p51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sp>
        <p:nvSpPr>
          <p:cNvPr id="482" name="Google Shape;482;p51"/>
          <p:cNvSpPr txBox="1"/>
          <p:nvPr/>
        </p:nvSpPr>
        <p:spPr>
          <a:xfrm>
            <a:off x="873450" y="1271344"/>
            <a:ext cx="73971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1" i="0" lang="ru" sz="7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0" i="0" sz="79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2588825" y="872675"/>
            <a:ext cx="1713000" cy="2057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ЦАРЮК 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АРТЁМ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ВЛАДИМИРОВИЧ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7065900" y="872675"/>
            <a:ext cx="1713000" cy="2057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АНДРЕЕВ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ЕГОР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СЕРГЕЕВИЧ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7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0" name="Google Shape;33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848" l="0" r="0" t="14848"/>
          <a:stretch/>
        </p:blipFill>
        <p:spPr>
          <a:xfrm>
            <a:off x="259556" y="872681"/>
            <a:ext cx="2195384" cy="205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535" l="0" r="0" t="12535"/>
          <a:stretch/>
        </p:blipFill>
        <p:spPr>
          <a:xfrm>
            <a:off x="4677356" y="881979"/>
            <a:ext cx="2195381" cy="205823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type="title"/>
          </p:nvPr>
        </p:nvSpPr>
        <p:spPr>
          <a:xfrm>
            <a:off x="1381773" y="33734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Кто мы такие?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2648075" y="1562681"/>
            <a:ext cx="15945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065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Исполнитель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Char char="▪"/>
            </a:pPr>
            <a:r>
              <a:rPr lang="ru" sz="1300">
                <a:solidFill>
                  <a:srgbClr val="999999"/>
                </a:solidFill>
              </a:rPr>
              <a:t>Telegram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@funcid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Номер телеф.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+7 903 134 6306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34" name="Google Shape;334;p37"/>
          <p:cNvSpPr txBox="1"/>
          <p:nvPr>
            <p:ph idx="2" type="body"/>
          </p:nvPr>
        </p:nvSpPr>
        <p:spPr>
          <a:xfrm>
            <a:off x="7125226" y="1562675"/>
            <a:ext cx="171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2065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Генератор идей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Telegram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@NiveisPRO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Номер телеф.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+7 991 162 7130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259550" y="3202750"/>
            <a:ext cx="4208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20 лет, главный разработчик в МТС БАНК, команда “Цифровой рубль”,</a:t>
            </a:r>
            <a:endParaRPr b="0" i="0" sz="17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ex-Сбер ведущий ИТ-инженер,</a:t>
            </a:r>
            <a:endParaRPr sz="1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студент 3-его курса МГППУ</a:t>
            </a:r>
            <a:endParaRPr b="0" i="0" sz="17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4677350" y="3202725"/>
            <a:ext cx="4101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22 года, студент 3-его курса МГППУ, увлекаюсь изучением вопроса о повышении доступности ПО для лиц с ОВЗ, IT</a:t>
            </a:r>
            <a:endParaRPr b="0" i="0" sz="17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Компоненты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8"/>
          <p:cNvSpPr/>
          <p:nvPr>
            <p:ph idx="1" type="body"/>
          </p:nvPr>
        </p:nvSpPr>
        <p:spPr>
          <a:xfrm>
            <a:off x="486300" y="939925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Бэкенд: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Kotlin, Spring Boot, Spring Security, Hibernate</a:t>
            </a:r>
            <a:endParaRPr sz="1800"/>
          </a:p>
        </p:txBody>
      </p:sp>
      <p:sp>
        <p:nvSpPr>
          <p:cNvPr id="344" name="Google Shape;344;p38"/>
          <p:cNvSpPr/>
          <p:nvPr>
            <p:ph idx="2" type="body"/>
          </p:nvPr>
        </p:nvSpPr>
        <p:spPr>
          <a:xfrm>
            <a:off x="3347991" y="939925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Фронтенд: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TypeScript, Svelte, Vite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/>
          <p:nvPr>
            <p:ph idx="3" type="body"/>
          </p:nvPr>
        </p:nvSpPr>
        <p:spPr>
          <a:xfrm>
            <a:off x="6209681" y="939926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База данных: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PostgreSQL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/>
          <p:nvPr>
            <p:ph idx="2" type="body"/>
          </p:nvPr>
        </p:nvSpPr>
        <p:spPr>
          <a:xfrm>
            <a:off x="1885266" y="3126800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ETL: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Python, Docker, Docker Compose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/>
          <p:nvPr>
            <p:ph idx="2" type="body"/>
          </p:nvPr>
        </p:nvSpPr>
        <p:spPr>
          <a:xfrm>
            <a:off x="4810735" y="3126800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Инфраструктура: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Selectel, Vercel, GitHub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50" y="1942248"/>
            <a:ext cx="700224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01" y="1942226"/>
            <a:ext cx="590925" cy="10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999" y="1909499"/>
            <a:ext cx="732300" cy="7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224" y="1909500"/>
            <a:ext cx="608130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4400" y="1909500"/>
            <a:ext cx="678370" cy="6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5276" y="3986025"/>
            <a:ext cx="1462723" cy="82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0724" y="3986024"/>
            <a:ext cx="1462723" cy="82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0" name="Google Shape;360;p39"/>
          <p:cNvSpPr/>
          <p:nvPr>
            <p:ph idx="1" type="body"/>
          </p:nvPr>
        </p:nvSpPr>
        <p:spPr>
          <a:xfrm>
            <a:off x="259556" y="1093556"/>
            <a:ext cx="1894559" cy="11075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Аналитика</a:t>
            </a:r>
            <a:endParaRPr sz="1700"/>
          </a:p>
        </p:txBody>
      </p:sp>
      <p:sp>
        <p:nvSpPr>
          <p:cNvPr id="361" name="Google Shape;361;p39"/>
          <p:cNvSpPr txBox="1"/>
          <p:nvPr>
            <p:ph idx="2" type="body"/>
          </p:nvPr>
        </p:nvSpPr>
        <p:spPr>
          <a:xfrm>
            <a:off x="259556" y="1360556"/>
            <a:ext cx="2040975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 Анализ требований, критериев приемки, системный анализ</a:t>
            </a:r>
            <a:endParaRPr sz="1300"/>
          </a:p>
        </p:txBody>
      </p:sp>
      <p:sp>
        <p:nvSpPr>
          <p:cNvPr id="362" name="Google Shape;362;p39"/>
          <p:cNvSpPr/>
          <p:nvPr>
            <p:ph idx="3" type="body"/>
          </p:nvPr>
        </p:nvSpPr>
        <p:spPr>
          <a:xfrm>
            <a:off x="3624712" y="1093556"/>
            <a:ext cx="2075850" cy="11074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Тестирование</a:t>
            </a:r>
            <a:endParaRPr sz="1700"/>
          </a:p>
        </p:txBody>
      </p:sp>
      <p:sp>
        <p:nvSpPr>
          <p:cNvPr id="363" name="Google Shape;363;p39"/>
          <p:cNvSpPr txBox="1"/>
          <p:nvPr>
            <p:ph idx="4" type="body"/>
          </p:nvPr>
        </p:nvSpPr>
        <p:spPr>
          <a:xfrm>
            <a:off x="3624710" y="1360556"/>
            <a:ext cx="2368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Проверка соответствия требованиям, сбор метрик и анализ качества</a:t>
            </a:r>
            <a:endParaRPr sz="1300"/>
          </a:p>
        </p:txBody>
      </p:sp>
      <p:sp>
        <p:nvSpPr>
          <p:cNvPr id="364" name="Google Shape;364;p39"/>
          <p:cNvSpPr/>
          <p:nvPr>
            <p:ph idx="5" type="body"/>
          </p:nvPr>
        </p:nvSpPr>
        <p:spPr>
          <a:xfrm>
            <a:off x="6998147" y="1093556"/>
            <a:ext cx="1894559" cy="11075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Запуск</a:t>
            </a:r>
            <a:endParaRPr sz="1700"/>
          </a:p>
        </p:txBody>
      </p:sp>
      <p:sp>
        <p:nvSpPr>
          <p:cNvPr id="365" name="Google Shape;365;p39"/>
          <p:cNvSpPr txBox="1"/>
          <p:nvPr>
            <p:ph idx="6" type="body"/>
          </p:nvPr>
        </p:nvSpPr>
        <p:spPr>
          <a:xfrm>
            <a:off x="6998147" y="1360558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На домене </a:t>
            </a:r>
            <a:endParaRPr sz="1300"/>
          </a:p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метровтандеме.рф</a:t>
            </a:r>
            <a:endParaRPr sz="1300"/>
          </a:p>
        </p:txBody>
      </p:sp>
      <p:sp>
        <p:nvSpPr>
          <p:cNvPr id="366" name="Google Shape;366;p39"/>
          <p:cNvSpPr/>
          <p:nvPr>
            <p:ph idx="7" type="body"/>
          </p:nvPr>
        </p:nvSpPr>
        <p:spPr>
          <a:xfrm>
            <a:off x="1945144" y="3593475"/>
            <a:ext cx="2630925" cy="11074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Программирование</a:t>
            </a:r>
            <a:endParaRPr sz="1700"/>
          </a:p>
        </p:txBody>
      </p:sp>
      <p:sp>
        <p:nvSpPr>
          <p:cNvPr id="367" name="Google Shape;367;p39"/>
          <p:cNvSpPr txBox="1"/>
          <p:nvPr>
            <p:ph idx="8" type="body"/>
          </p:nvPr>
        </p:nvSpPr>
        <p:spPr>
          <a:xfrm>
            <a:off x="1945145" y="3860475"/>
            <a:ext cx="2437875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Настройка окружения, написание фронтенда и бэкенда, подключение БД </a:t>
            </a:r>
            <a:endParaRPr sz="1300"/>
          </a:p>
        </p:txBody>
      </p:sp>
      <p:sp>
        <p:nvSpPr>
          <p:cNvPr id="368" name="Google Shape;368;p39"/>
          <p:cNvSpPr/>
          <p:nvPr>
            <p:ph idx="9" type="body"/>
          </p:nvPr>
        </p:nvSpPr>
        <p:spPr>
          <a:xfrm>
            <a:off x="5310300" y="3593475"/>
            <a:ext cx="2790000" cy="11074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Документирование</a:t>
            </a:r>
            <a:endParaRPr sz="1700"/>
          </a:p>
        </p:txBody>
      </p:sp>
      <p:sp>
        <p:nvSpPr>
          <p:cNvPr id="369" name="Google Shape;369;p39"/>
          <p:cNvSpPr txBox="1"/>
          <p:nvPr>
            <p:ph idx="13" type="body"/>
          </p:nvPr>
        </p:nvSpPr>
        <p:spPr>
          <a:xfrm>
            <a:off x="5310300" y="3860475"/>
            <a:ext cx="2437875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Написание технической документации, описание протокола</a:t>
            </a:r>
            <a:endParaRPr sz="1300"/>
          </a:p>
        </p:txBody>
      </p:sp>
      <p:sp>
        <p:nvSpPr>
          <p:cNvPr id="370" name="Google Shape;370;p39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Процесс разработки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1" name="Google Shape;371;p39"/>
          <p:cNvCxnSpPr/>
          <p:nvPr/>
        </p:nvCxnSpPr>
        <p:spPr>
          <a:xfrm>
            <a:off x="1549455" y="2895168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2" name="Google Shape;372;p39"/>
          <p:cNvCxnSpPr/>
          <p:nvPr/>
        </p:nvCxnSpPr>
        <p:spPr>
          <a:xfrm>
            <a:off x="3234103" y="2896604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3" name="Google Shape;373;p39"/>
          <p:cNvCxnSpPr/>
          <p:nvPr/>
        </p:nvCxnSpPr>
        <p:spPr>
          <a:xfrm>
            <a:off x="4918751" y="2896604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6585350" y="2896604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5" name="Google Shape;375;p39"/>
          <p:cNvCxnSpPr/>
          <p:nvPr/>
        </p:nvCxnSpPr>
        <p:spPr>
          <a:xfrm>
            <a:off x="1206836" y="2201072"/>
            <a:ext cx="1" cy="42996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39"/>
          <p:cNvCxnSpPr/>
          <p:nvPr/>
        </p:nvCxnSpPr>
        <p:spPr>
          <a:xfrm>
            <a:off x="2891484" y="3162171"/>
            <a:ext cx="934" cy="43129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39"/>
          <p:cNvCxnSpPr/>
          <p:nvPr/>
        </p:nvCxnSpPr>
        <p:spPr>
          <a:xfrm>
            <a:off x="4572000" y="2201072"/>
            <a:ext cx="4132" cy="42996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39"/>
          <p:cNvCxnSpPr/>
          <p:nvPr/>
        </p:nvCxnSpPr>
        <p:spPr>
          <a:xfrm flipH="1">
            <a:off x="6257582" y="3162171"/>
            <a:ext cx="3198" cy="43129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39"/>
          <p:cNvCxnSpPr/>
          <p:nvPr/>
        </p:nvCxnSpPr>
        <p:spPr>
          <a:xfrm>
            <a:off x="7945426" y="2201072"/>
            <a:ext cx="1" cy="42996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39"/>
          <p:cNvSpPr/>
          <p:nvPr/>
        </p:nvSpPr>
        <p:spPr>
          <a:xfrm>
            <a:off x="893345" y="2631037"/>
            <a:ext cx="656111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2559298" y="2629602"/>
            <a:ext cx="656111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4243946" y="2637191"/>
            <a:ext cx="656110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5917314" y="2629601"/>
            <a:ext cx="656110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7584759" y="2653970"/>
            <a:ext cx="656110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0" name="Google Shape;390;p40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3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8" name="Google Shape;398;p41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4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6" name="Google Shape;406;p42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4" name="Google Shape;414;p43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15" name="Google Shape;4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2" name="Google Shape;422;p44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84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